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notesMasterIdLst>
    <p:notesMasterId r:id="rId20"/>
  </p:notesMasterIdLst>
  <p:sldIdLst>
    <p:sldId id="376" r:id="rId3"/>
    <p:sldId id="287" r:id="rId4"/>
    <p:sldId id="286" r:id="rId5"/>
    <p:sldId id="363" r:id="rId6"/>
    <p:sldId id="365" r:id="rId7"/>
    <p:sldId id="366" r:id="rId8"/>
    <p:sldId id="367" r:id="rId9"/>
    <p:sldId id="368" r:id="rId10"/>
    <p:sldId id="369" r:id="rId11"/>
    <p:sldId id="370" r:id="rId12"/>
    <p:sldId id="371" r:id="rId13"/>
    <p:sldId id="372" r:id="rId14"/>
    <p:sldId id="351" r:id="rId15"/>
    <p:sldId id="364" r:id="rId16"/>
    <p:sldId id="373" r:id="rId17"/>
    <p:sldId id="374" r:id="rId18"/>
    <p:sldId id="375" r:id="rId19"/>
  </p:sldIdLst>
  <p:sldSz cx="12192000" cy="6858000"/>
  <p:notesSz cx="6858000" cy="9144000"/>
  <p:custDataLst>
    <p:tags r:id="rId21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2"/>
    <p:restoredTop sz="94762"/>
  </p:normalViewPr>
  <p:slideViewPr>
    <p:cSldViewPr>
      <p:cViewPr varScale="1">
        <p:scale>
          <a:sx n="59" d="100"/>
          <a:sy n="59" d="100"/>
        </p:scale>
        <p:origin x="984" y="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ags" Target="tags/tag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53ECB8B-A748-422A-9525-025690F93E0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0394D2E-1552-40A4-B22F-32BBA7223984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71A62EC1-4966-40F5-AB1D-A1509970AC3A}" type="datetimeFigureOut">
              <a:rPr lang="en-US" altLang="en-US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D07BDCC-A1F4-434A-83BA-F9FE68748CD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0979B37-9130-4E37-844C-C33B6D4B719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FC837D-6F27-4B97-B1AE-E9CA99ED166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7D3DB99-44E6-427E-B0C0-1BE9995E05A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99B69F55-C559-44CA-8C7B-143DAF90420E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F69A82AD-02A6-40A7-B04A-CF74364B5A91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64E38CDF-84F1-4789-9777-4D3347B7ACA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64433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8CA70E-3F14-498C-8422-71EEA88DC72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6051-116A-440D-9B19-61F695987CF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655475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8CA70E-3F14-498C-8422-71EEA88DC72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6051-116A-440D-9B19-61F695987CF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9393392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8CA70E-3F14-498C-8422-71EEA88DC72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6051-116A-440D-9B19-61F695987CF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75309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8CA70E-3F14-498C-8422-71EEA88DC72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6051-116A-440D-9B19-61F695987CF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650988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8CA70E-3F14-498C-8422-71EEA88DC72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6051-116A-440D-9B19-61F695987CF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5632547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98CA70E-3F14-498C-8422-71EEA88DC72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26051-116A-440D-9B19-61F695987CF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717884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F709A730-E7AE-475F-B2D8-23E5CE45089A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AC1A9E-E6D1-4A92-96A0-A046933B435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14267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3B1BD190-A763-4393-AFC8-2221CDD94B9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411D87-D79E-4D66-9E1A-6C6A8B350DC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4701831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D56BEB-CA48-43C6-9377-A0B98855939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B9867E-DCB6-4A12-898C-99983E23696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244882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6E7E930-4A7C-42DF-88E1-E4B979BAD994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5E9521-4230-48AC-B9E3-EDF84DEF4AD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260657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DB2EDAA-ADBF-42BC-A667-7B6328222D4A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E17A91-197D-43E0-B9ED-6A7F7CFB64F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1606190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F139B4-7520-4826-B3E2-E393FD771DE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642888-C596-4C37-9736-FF6E59D78EE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8939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CF61E48-B3B2-4BE0-AB4B-B698C6D5031D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ADD7A-2EC4-4209-B84B-C18FD0F5D51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58830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A130DB1-0ADA-4FE8-8E36-34C38294AB30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44EDCEC-9590-43FD-89B9-A849742F5A3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42574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9053EC5-E2D1-4A41-A696-D91D6696A386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3C08-46DB-4DCA-9736-701FCA20CD6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58754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8B81AC-DAD6-4090-B3B9-666D94FD302D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AE2A50-281F-4513-9D23-6FA3267524E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074692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798CA70E-3F14-498C-8422-71EEA88DC72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40726051-116A-440D-9B19-61F695987CF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2461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4A1044F2-95EE-46BA-BF10-DB84B3418291}"/>
              </a:ext>
            </a:extLst>
          </p:cNvPr>
          <p:cNvSpPr txBox="1"/>
          <p:nvPr/>
        </p:nvSpPr>
        <p:spPr>
          <a:xfrm>
            <a:off x="2590800" y="3415449"/>
            <a:ext cx="5181600" cy="286232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p-value is the same, .05</a:t>
            </a:r>
          </a:p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p-value is .10</a:t>
            </a:r>
          </a:p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p-value is .025</a:t>
            </a:r>
          </a:p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Not enough information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sz="2400" dirty="0">
              <a:latin typeface="+mj-lt"/>
            </a:endParaRPr>
          </a:p>
        </p:txBody>
      </p:sp>
      <p:sp>
        <p:nvSpPr>
          <p:cNvPr id="11266" name="Title 1">
            <a:extLst>
              <a:ext uri="{FF2B5EF4-FFF2-40B4-BE49-F238E27FC236}">
                <a16:creationId xmlns:a16="http://schemas.microsoft.com/office/drawing/2014/main" id="{16F3B52C-1F3F-5F72-0C5F-B1262BC205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3114" y="580229"/>
            <a:ext cx="8578851" cy="1143000"/>
          </a:xfrm>
        </p:spPr>
        <p:txBody>
          <a:bodyPr/>
          <a:lstStyle/>
          <a:p>
            <a:pPr algn="l"/>
            <a:r>
              <a:rPr lang="en-US" altLang="en-US" sz="2400" dirty="0">
                <a:ea typeface="ＭＳ Ｐゴシック" panose="020B0600070205080204" pitchFamily="34" charset="-128"/>
              </a:rPr>
              <a:t>Consider the results of hypothetical one-sided hypothesis test: The p-value associated with the t-value 0.05.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07787F6-9DC2-4DF7-8596-538F91175DA7}"/>
              </a:ext>
            </a:extLst>
          </p:cNvPr>
          <p:cNvSpPr/>
          <p:nvPr/>
        </p:nvSpPr>
        <p:spPr>
          <a:xfrm>
            <a:off x="2286000" y="3872649"/>
            <a:ext cx="3200400" cy="792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9CF15BF-DB03-4521-81F0-81AF36947E7A}"/>
              </a:ext>
            </a:extLst>
          </p:cNvPr>
          <p:cNvSpPr/>
          <p:nvPr/>
        </p:nvSpPr>
        <p:spPr>
          <a:xfrm>
            <a:off x="2128384" y="2386011"/>
            <a:ext cx="79962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Say we conduct another test on the same data, but the test is a two-sample test. What is the p-value for this two-sample test?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1138E58-D968-4813-BFE0-AF3779A905B4}"/>
              </a:ext>
            </a:extLst>
          </p:cNvPr>
          <p:cNvSpPr txBox="1"/>
          <p:nvPr/>
        </p:nvSpPr>
        <p:spPr>
          <a:xfrm>
            <a:off x="2514600" y="3267900"/>
            <a:ext cx="5181600" cy="36009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p-value is the same, .05</a:t>
            </a:r>
          </a:p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p-value is .10</a:t>
            </a:r>
          </a:p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p-value is .025</a:t>
            </a:r>
          </a:p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Not enough information</a:t>
            </a:r>
          </a:p>
          <a:p>
            <a:pPr marL="457200" indent="-457200">
              <a:buFontTx/>
              <a:buAutoNum type="alphaUcPeriod"/>
              <a:defRPr/>
            </a:pPr>
            <a:endParaRPr lang="en-US" sz="2400" dirty="0">
              <a:latin typeface="+mj-lt"/>
            </a:endParaRPr>
          </a:p>
          <a:p>
            <a:pPr>
              <a:defRPr/>
            </a:pPr>
            <a:endParaRPr lang="en-US" sz="2400" dirty="0">
              <a:latin typeface="+mj-lt"/>
            </a:endParaRPr>
          </a:p>
          <a:p>
            <a:pPr marL="342900" indent="-342900">
              <a:buFont typeface="+mj-lt"/>
              <a:buAutoNum type="alphaUcPeriod"/>
              <a:defRPr/>
            </a:pPr>
            <a:endParaRPr lang="en-US" sz="2400" dirty="0">
              <a:latin typeface="+mj-lt"/>
            </a:endParaRPr>
          </a:p>
        </p:txBody>
      </p:sp>
      <p:sp>
        <p:nvSpPr>
          <p:cNvPr id="12290" name="Title 1">
            <a:extLst>
              <a:ext uri="{FF2B5EF4-FFF2-40B4-BE49-F238E27FC236}">
                <a16:creationId xmlns:a16="http://schemas.microsoft.com/office/drawing/2014/main" id="{1A4041DD-EFEA-330B-0DD8-012A842590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2130" y="631827"/>
            <a:ext cx="8655051" cy="1143000"/>
          </a:xfrm>
        </p:spPr>
        <p:txBody>
          <a:bodyPr/>
          <a:lstStyle/>
          <a:p>
            <a:pPr algn="l"/>
            <a:r>
              <a:rPr lang="en-US" altLang="en-US" sz="2400" dirty="0">
                <a:ea typeface="ＭＳ Ｐゴシック" panose="020B0600070205080204" pitchFamily="34" charset="-128"/>
              </a:rPr>
              <a:t>The p-value associated with the t-value in a </a:t>
            </a:r>
            <a:r>
              <a:rPr lang="en-US" altLang="en-US" sz="2400" u="sng" dirty="0">
                <a:ea typeface="ＭＳ Ｐゴシック" panose="020B0600070205080204" pitchFamily="34" charset="-128"/>
              </a:rPr>
              <a:t>two-sided</a:t>
            </a:r>
            <a:r>
              <a:rPr lang="en-US" altLang="en-US" sz="2400" dirty="0">
                <a:ea typeface="ＭＳ Ｐゴシック" panose="020B0600070205080204" pitchFamily="34" charset="-128"/>
              </a:rPr>
              <a:t> hypothesis test is .05.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5CACDE7-EAF4-49B7-AB38-1AF60D0692C0}"/>
              </a:ext>
            </a:extLst>
          </p:cNvPr>
          <p:cNvSpPr/>
          <p:nvPr/>
        </p:nvSpPr>
        <p:spPr>
          <a:xfrm>
            <a:off x="2100942" y="4352430"/>
            <a:ext cx="3537857" cy="7159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3F55727-3270-4740-AF8B-26C928B4CF72}"/>
              </a:ext>
            </a:extLst>
          </p:cNvPr>
          <p:cNvSpPr/>
          <p:nvPr/>
        </p:nvSpPr>
        <p:spPr>
          <a:xfrm>
            <a:off x="2100943" y="2405746"/>
            <a:ext cx="79962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What is the p-value for the t-value for the same sample, but conducted as a one-sample test?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AF317FAC-3DA0-A730-5CDA-548AC3BFBC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720725"/>
            <a:ext cx="8502651" cy="1143000"/>
          </a:xfrm>
        </p:spPr>
        <p:txBody>
          <a:bodyPr/>
          <a:lstStyle/>
          <a:p>
            <a:pPr algn="l"/>
            <a:r>
              <a:rPr lang="en-US" altLang="en-US" sz="2400" dirty="0">
                <a:ea typeface="ＭＳ Ｐゴシック" panose="020B0600070205080204" pitchFamily="34" charset="-128"/>
              </a:rPr>
              <a:t>The p-value associated with the t-value in a </a:t>
            </a:r>
            <a:r>
              <a:rPr lang="en-US" altLang="en-US" sz="2400" u="sng" dirty="0">
                <a:ea typeface="ＭＳ Ｐゴシック" panose="020B0600070205080204" pitchFamily="34" charset="-128"/>
              </a:rPr>
              <a:t>one-sided</a:t>
            </a:r>
            <a:r>
              <a:rPr lang="en-US" altLang="en-US" sz="2400" dirty="0">
                <a:ea typeface="ＭＳ Ｐゴシック" panose="020B0600070205080204" pitchFamily="34" charset="-128"/>
              </a:rPr>
              <a:t> hypothesis test is .025.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B02ADBB-09FF-47B6-AB56-7A7C843C777C}"/>
              </a:ext>
            </a:extLst>
          </p:cNvPr>
          <p:cNvSpPr/>
          <p:nvPr/>
        </p:nvSpPr>
        <p:spPr>
          <a:xfrm>
            <a:off x="1981201" y="3294062"/>
            <a:ext cx="2209800" cy="7159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ADBFBF5-360E-44EA-B4D9-6E24B7A65F7F}"/>
              </a:ext>
            </a:extLst>
          </p:cNvPr>
          <p:cNvSpPr txBox="1"/>
          <p:nvPr/>
        </p:nvSpPr>
        <p:spPr>
          <a:xfrm>
            <a:off x="2362200" y="3429000"/>
            <a:ext cx="5181600" cy="30464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Yes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j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j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Not enough information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j-lt"/>
            </a:endParaRPr>
          </a:p>
          <a:p>
            <a:pPr>
              <a:defRPr/>
            </a:pPr>
            <a:endParaRPr lang="en-US" sz="2400" dirty="0">
              <a:latin typeface="+mj-lt"/>
            </a:endParaRPr>
          </a:p>
          <a:p>
            <a:pPr marL="342900" indent="-342900">
              <a:buFont typeface="+mj-lt"/>
              <a:buAutoNum type="alphaUcPeriod"/>
              <a:defRPr/>
            </a:pPr>
            <a:endParaRPr lang="en-US" sz="2400" dirty="0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CB585240-C03D-4E6D-974B-86162E66E3B6}"/>
              </a:ext>
            </a:extLst>
          </p:cNvPr>
          <p:cNvSpPr/>
          <p:nvPr/>
        </p:nvSpPr>
        <p:spPr>
          <a:xfrm>
            <a:off x="2128384" y="2447926"/>
            <a:ext cx="79962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Is this result statistically significant at the .05 alpha-level?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09D7F69D-0BAF-B215-1054-2E4E052B6A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8974"/>
            <a:ext cx="8763000" cy="1143000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Does the figure show the hypotheses for a one-tailed or two-tailed test?</a:t>
            </a:r>
          </a:p>
        </p:txBody>
      </p:sp>
      <p:pic>
        <p:nvPicPr>
          <p:cNvPr id="14342" name="Content Placeholder 7">
            <a:extLst>
              <a:ext uri="{FF2B5EF4-FFF2-40B4-BE49-F238E27FC236}">
                <a16:creationId xmlns:a16="http://schemas.microsoft.com/office/drawing/2014/main" id="{DFFC3400-E3AD-906A-5076-74DD8CA1C059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01" t="3667" r="9042" b="28036"/>
          <a:stretch>
            <a:fillRect/>
          </a:stretch>
        </p:blipFill>
        <p:spPr>
          <a:xfrm>
            <a:off x="2209800" y="3048000"/>
            <a:ext cx="5334000" cy="2971800"/>
          </a:xfr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1EEA33AA-367C-4C34-AD0C-9A99189D2481}"/>
              </a:ext>
            </a:extLst>
          </p:cNvPr>
          <p:cNvSpPr/>
          <p:nvPr/>
        </p:nvSpPr>
        <p:spPr>
          <a:xfrm>
            <a:off x="7924800" y="3048000"/>
            <a:ext cx="2924175" cy="792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74530F0-D962-4C1B-BC9F-431119DD694B}"/>
              </a:ext>
            </a:extLst>
          </p:cNvPr>
          <p:cNvSpPr/>
          <p:nvPr/>
        </p:nvSpPr>
        <p:spPr>
          <a:xfrm>
            <a:off x="2590800" y="3927475"/>
            <a:ext cx="1371600" cy="5270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214FC5-A4CE-4AB9-A884-533B619240D6}"/>
              </a:ext>
            </a:extLst>
          </p:cNvPr>
          <p:cNvSpPr txBox="1"/>
          <p:nvPr/>
        </p:nvSpPr>
        <p:spPr>
          <a:xfrm>
            <a:off x="8229600" y="3175337"/>
            <a:ext cx="3114676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One-tailed</a:t>
            </a:r>
          </a:p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Two-tailed</a:t>
            </a:r>
          </a:p>
          <a:p>
            <a:pPr marL="457200" indent="-457200"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Not enough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D8C81BBC-FAB6-1963-0216-4867732F53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633868"/>
            <a:ext cx="8915400" cy="1143000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Does the figure show the hypotheses for a one-tailed or two-tailed test?</a:t>
            </a:r>
          </a:p>
        </p:txBody>
      </p:sp>
      <p:pic>
        <p:nvPicPr>
          <p:cNvPr id="15366" name="Content Placeholder 3">
            <a:extLst>
              <a:ext uri="{FF2B5EF4-FFF2-40B4-BE49-F238E27FC236}">
                <a16:creationId xmlns:a16="http://schemas.microsoft.com/office/drawing/2014/main" id="{74783D1A-F77E-4B66-648A-A25F55C0655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72" r="11298" b="18478"/>
          <a:stretch>
            <a:fillRect/>
          </a:stretch>
        </p:blipFill>
        <p:spPr>
          <a:xfrm>
            <a:off x="1905000" y="2620963"/>
            <a:ext cx="5486400" cy="3548063"/>
          </a:xfr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B9403106-D51D-441A-BCF4-7F93419FE9F4}"/>
              </a:ext>
            </a:extLst>
          </p:cNvPr>
          <p:cNvSpPr/>
          <p:nvPr/>
        </p:nvSpPr>
        <p:spPr>
          <a:xfrm>
            <a:off x="7919357" y="3684132"/>
            <a:ext cx="2924175" cy="792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FC2CB5F-8FDC-4A8F-8B44-F469F163749A}"/>
              </a:ext>
            </a:extLst>
          </p:cNvPr>
          <p:cNvSpPr txBox="1"/>
          <p:nvPr/>
        </p:nvSpPr>
        <p:spPr>
          <a:xfrm>
            <a:off x="8191500" y="3054141"/>
            <a:ext cx="2819400" cy="280076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One-tailed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 Two-tailed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Not enough information</a:t>
            </a:r>
          </a:p>
          <a:p>
            <a:pPr marL="342900" indent="-342900">
              <a:buFontTx/>
              <a:buAutoNum type="alphaUcPeriod"/>
              <a:defRPr/>
            </a:pP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B45DC2C4-2858-AEC3-3C1B-05EF5CC420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219729"/>
            <a:ext cx="3865134" cy="4326467"/>
          </a:xfrm>
        </p:spPr>
        <p:txBody>
          <a:bodyPr>
            <a:noAutofit/>
          </a:bodyPr>
          <a:lstStyle/>
          <a:p>
            <a:pPr algn="l"/>
            <a:r>
              <a:rPr lang="en-US" altLang="en-US" dirty="0">
                <a:ea typeface="ＭＳ Ｐゴシック" panose="020B0600070205080204" pitchFamily="34" charset="-128"/>
              </a:rPr>
              <a:t>A researcher has rejected the null hypothesis, but the null hypothesis is actually true. What kind of error is this?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E2E5DC3-768F-48BC-9B19-AAF0E8C426CF}"/>
              </a:ext>
            </a:extLst>
          </p:cNvPr>
          <p:cNvSpPr/>
          <p:nvPr/>
        </p:nvSpPr>
        <p:spPr>
          <a:xfrm>
            <a:off x="7183868" y="2057400"/>
            <a:ext cx="2819401" cy="792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D3C43E-7542-4CC7-8F09-344149BF2252}"/>
              </a:ext>
            </a:extLst>
          </p:cNvPr>
          <p:cNvSpPr txBox="1"/>
          <p:nvPr/>
        </p:nvSpPr>
        <p:spPr>
          <a:xfrm>
            <a:off x="7620000" y="2244060"/>
            <a:ext cx="2819400" cy="2369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Type I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 </a:t>
            </a:r>
            <a:r>
              <a:rPr lang="en-US" sz="2400" dirty="0"/>
              <a:t>Type II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Not enough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C29BEFE6-25EF-23A2-8C78-E0A73D9D1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0524" y="1143000"/>
            <a:ext cx="3865134" cy="4388114"/>
          </a:xfrm>
        </p:spPr>
        <p:txBody>
          <a:bodyPr>
            <a:noAutofit/>
          </a:bodyPr>
          <a:lstStyle/>
          <a:p>
            <a:pPr algn="l"/>
            <a:r>
              <a:rPr lang="en-US" altLang="en-US" dirty="0">
                <a:ea typeface="ＭＳ Ｐゴシック" panose="020B0600070205080204" pitchFamily="34" charset="-128"/>
              </a:rPr>
              <a:t>A researcher has not rejected the null hypothesis, but the null hypothesis is false. What kind of error is this?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91C427D-B6AF-4C3E-A3FD-7F318A6BBC36}"/>
              </a:ext>
            </a:extLst>
          </p:cNvPr>
          <p:cNvSpPr/>
          <p:nvPr/>
        </p:nvSpPr>
        <p:spPr>
          <a:xfrm>
            <a:off x="6810375" y="2819400"/>
            <a:ext cx="2819400" cy="792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6FDDDED-1540-4622-AA96-460BDB3A0022}"/>
              </a:ext>
            </a:extLst>
          </p:cNvPr>
          <p:cNvSpPr txBox="1"/>
          <p:nvPr/>
        </p:nvSpPr>
        <p:spPr>
          <a:xfrm>
            <a:off x="7239000" y="2244060"/>
            <a:ext cx="2819400" cy="236988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Type I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 </a:t>
            </a:r>
            <a:r>
              <a:rPr lang="en-US" sz="2400" dirty="0"/>
              <a:t>Type II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Not enough information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0319369C-7A68-B61D-4DD5-405ED7B300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1725991"/>
            <a:ext cx="3865134" cy="3352800"/>
          </a:xfrm>
        </p:spPr>
        <p:txBody>
          <a:bodyPr>
            <a:noAutofit/>
          </a:bodyPr>
          <a:lstStyle/>
          <a:p>
            <a:pPr algn="l"/>
            <a:r>
              <a:rPr lang="en-US" altLang="en-US" dirty="0">
                <a:ea typeface="ＭＳ Ｐゴシック" panose="020B0600070205080204" pitchFamily="34" charset="-128"/>
              </a:rPr>
              <a:t>A researcher wants to minimize the risk of committing a Type I error. How can she do this?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8F62CE7-E9AE-40D4-96C2-63AB1CEC3CAC}"/>
              </a:ext>
            </a:extLst>
          </p:cNvPr>
          <p:cNvSpPr/>
          <p:nvPr/>
        </p:nvSpPr>
        <p:spPr>
          <a:xfrm>
            <a:off x="6064048" y="2246711"/>
            <a:ext cx="5562600" cy="101720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8AC820F-FEE2-4C54-BC83-833F36715B69}"/>
              </a:ext>
            </a:extLst>
          </p:cNvPr>
          <p:cNvSpPr txBox="1"/>
          <p:nvPr/>
        </p:nvSpPr>
        <p:spPr>
          <a:xfrm>
            <a:off x="6262032" y="1789511"/>
            <a:ext cx="5257800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There is nothing she can do.</a:t>
            </a:r>
          </a:p>
          <a:p>
            <a:pPr marL="457200" indent="-457200">
              <a:buClr>
                <a:schemeClr val="accent1"/>
              </a:buClr>
              <a:buFontTx/>
              <a:buAutoNum type="alphaUcPeriod"/>
              <a:defRPr/>
            </a:pPr>
            <a:endParaRPr lang="en-US" sz="2400" dirty="0">
              <a:latin typeface="+mj-lt"/>
            </a:endParaRPr>
          </a:p>
          <a:p>
            <a:pPr marL="457200" indent="-4572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 She can lower the alpha-level.</a:t>
            </a:r>
          </a:p>
          <a:p>
            <a:pPr marL="457200" indent="-457200">
              <a:buClr>
                <a:schemeClr val="accent1"/>
              </a:buClr>
              <a:buFontTx/>
              <a:buAutoNum type="alphaUcPeriod"/>
              <a:defRPr/>
            </a:pPr>
            <a:endParaRPr lang="en-US" sz="2400" dirty="0">
              <a:latin typeface="+mj-lt"/>
            </a:endParaRPr>
          </a:p>
          <a:p>
            <a:pPr marL="457200" indent="-4572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She can increase the alpha-level.</a:t>
            </a:r>
          </a:p>
          <a:p>
            <a:pPr marL="457200" indent="-457200">
              <a:buClr>
                <a:schemeClr val="accent1"/>
              </a:buClr>
              <a:buFontTx/>
              <a:buAutoNum type="alphaUcPeriod"/>
              <a:defRPr/>
            </a:pPr>
            <a:endParaRPr lang="en-US" sz="2400" dirty="0">
              <a:latin typeface="+mj-lt"/>
            </a:endParaRPr>
          </a:p>
          <a:p>
            <a:pPr marL="457200" indent="-4572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j-lt"/>
              </a:rPr>
              <a:t>We need more information to determine what she can do.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F3497F6A-6CF8-E338-E638-97CEF0A2841B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Chapter 9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02FB7F9A-C7ED-F945-CBB7-2F751033016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4C9B8FF0-1440-8395-F6D8-B2714D71DB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4069" y="2352378"/>
            <a:ext cx="3865134" cy="173566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2800" dirty="0">
                <a:ea typeface="ＭＳ Ｐゴシック" panose="020B0600070205080204" pitchFamily="34" charset="-128"/>
              </a:rPr>
              <a:t>Say that 6.5% of the U.S. population is under the age of 5. In a random sample from the residents of Texas, 7% of people were children under 5.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5F333C7-FBF2-49F9-ABB7-EEB4BF6B4415}"/>
              </a:ext>
            </a:extLst>
          </p:cNvPr>
          <p:cNvSpPr/>
          <p:nvPr/>
        </p:nvSpPr>
        <p:spPr>
          <a:xfrm>
            <a:off x="5334000" y="5029200"/>
            <a:ext cx="6705600" cy="1600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8B7B35-6951-424F-AFF7-54E86AC53A0D}"/>
              </a:ext>
            </a:extLst>
          </p:cNvPr>
          <p:cNvSpPr txBox="1"/>
          <p:nvPr/>
        </p:nvSpPr>
        <p:spPr>
          <a:xfrm>
            <a:off x="6096000" y="1143000"/>
            <a:ext cx="5600286" cy="535531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H</a:t>
            </a:r>
            <a:r>
              <a:rPr lang="en-US" baseline="-25000" dirty="0">
                <a:latin typeface="+mn-lt"/>
              </a:rPr>
              <a:t>0</a:t>
            </a:r>
            <a:r>
              <a:rPr lang="en-US" dirty="0">
                <a:latin typeface="+mn-lt"/>
              </a:rPr>
              <a:t>: 7% of the population of Texas is under the age of 5. H</a:t>
            </a:r>
            <a:r>
              <a:rPr lang="en-US" baseline="-25000" dirty="0">
                <a:latin typeface="+mn-lt"/>
              </a:rPr>
              <a:t>a</a:t>
            </a:r>
            <a:r>
              <a:rPr lang="en-US" dirty="0">
                <a:latin typeface="+mn-lt"/>
              </a:rPr>
              <a:t>: The percentage of the population of Texas under the age of 5 is NOT 7%.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dirty="0"/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dirty="0">
                <a:latin typeface="+mn-lt"/>
              </a:rPr>
              <a:t>H</a:t>
            </a:r>
            <a:r>
              <a:rPr lang="en-US" baseline="-25000" dirty="0">
                <a:latin typeface="+mn-lt"/>
              </a:rPr>
              <a:t>0</a:t>
            </a:r>
            <a:r>
              <a:rPr lang="en-US" dirty="0">
                <a:latin typeface="+mn-lt"/>
              </a:rPr>
              <a:t>: 7% of the population of Texas is under the age of 5. H</a:t>
            </a:r>
            <a:r>
              <a:rPr lang="en-US" baseline="-25000" dirty="0">
                <a:latin typeface="+mn-lt"/>
              </a:rPr>
              <a:t>a</a:t>
            </a:r>
            <a:r>
              <a:rPr lang="en-US" dirty="0">
                <a:latin typeface="+mn-lt"/>
              </a:rPr>
              <a:t>: The percentage of the population of Texas under the age of 5 is GREATER THAN 7%.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n-lt"/>
              </a:rPr>
              <a:t>H</a:t>
            </a:r>
            <a:r>
              <a:rPr lang="en-US" baseline="-25000" dirty="0">
                <a:latin typeface="+mn-lt"/>
              </a:rPr>
              <a:t>0</a:t>
            </a:r>
            <a:r>
              <a:rPr lang="en-US" dirty="0">
                <a:latin typeface="+mn-lt"/>
              </a:rPr>
              <a:t>: 6.5% of the population of Texas is under the age of 5. H</a:t>
            </a:r>
            <a:r>
              <a:rPr lang="en-US" baseline="-25000" dirty="0">
                <a:latin typeface="+mn-lt"/>
              </a:rPr>
              <a:t>a</a:t>
            </a:r>
            <a:r>
              <a:rPr lang="en-US" dirty="0">
                <a:latin typeface="+mn-lt"/>
              </a:rPr>
              <a:t>: The percentage of the population of Texas under the age of 5 is NOT 6.5%.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n-lt"/>
              </a:rPr>
              <a:t>H</a:t>
            </a:r>
            <a:r>
              <a:rPr lang="en-US" baseline="-25000" dirty="0">
                <a:latin typeface="+mn-lt"/>
              </a:rPr>
              <a:t>0</a:t>
            </a:r>
            <a:r>
              <a:rPr lang="en-US" dirty="0">
                <a:latin typeface="+mn-lt"/>
              </a:rPr>
              <a:t>: 6.5% of the population of Texas is under the age of 5. H</a:t>
            </a:r>
            <a:r>
              <a:rPr lang="en-US" baseline="-25000" dirty="0">
                <a:latin typeface="+mn-lt"/>
              </a:rPr>
              <a:t>a</a:t>
            </a:r>
            <a:r>
              <a:rPr lang="en-US" dirty="0">
                <a:latin typeface="+mn-lt"/>
              </a:rPr>
              <a:t>: The percentage of the population of Texas under the age of 5 is GREATER THAN 6.5%.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3167E1C-C286-4FF4-A13C-B09B194FAF50}"/>
              </a:ext>
            </a:extLst>
          </p:cNvPr>
          <p:cNvSpPr/>
          <p:nvPr/>
        </p:nvSpPr>
        <p:spPr>
          <a:xfrm>
            <a:off x="1214291" y="4407723"/>
            <a:ext cx="372468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dirty="0">
                <a:solidFill>
                  <a:schemeClr val="bg2"/>
                </a:solidFill>
                <a:latin typeface="+mj-lt"/>
              </a:rPr>
              <a:t>What are the null and alternative hypotheses for a ONE-SIDED test?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F2799553-9128-D784-9FD2-AC6460969D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7220" y="2127928"/>
            <a:ext cx="3865134" cy="173566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2800" dirty="0">
                <a:ea typeface="ＭＳ Ｐゴシック" panose="020B0600070205080204" pitchFamily="34" charset="-128"/>
              </a:rPr>
              <a:t>Say that 6.5% of the U.S. population is under the age of 5. In a random sample from the residents of Texas, 7% of people were children under 5.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365F9231-9C55-4A1F-926A-F0DC4CC6D04D}"/>
              </a:ext>
            </a:extLst>
          </p:cNvPr>
          <p:cNvSpPr/>
          <p:nvPr/>
        </p:nvSpPr>
        <p:spPr>
          <a:xfrm>
            <a:off x="6019800" y="3724181"/>
            <a:ext cx="6026149" cy="160646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765D987-03D6-4C41-B67C-E7991470ACC3}"/>
              </a:ext>
            </a:extLst>
          </p:cNvPr>
          <p:cNvSpPr txBox="1"/>
          <p:nvPr/>
        </p:nvSpPr>
        <p:spPr>
          <a:xfrm>
            <a:off x="6629400" y="1186543"/>
            <a:ext cx="5183187" cy="59093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j-lt"/>
              </a:rPr>
              <a:t>H</a:t>
            </a:r>
            <a:r>
              <a:rPr lang="en-US" baseline="-25000" dirty="0">
                <a:latin typeface="+mj-lt"/>
              </a:rPr>
              <a:t>0</a:t>
            </a:r>
            <a:r>
              <a:rPr lang="en-US" dirty="0">
                <a:latin typeface="+mj-lt"/>
              </a:rPr>
              <a:t>: 7% of the population of Texas is under the age of 5. H</a:t>
            </a:r>
            <a:r>
              <a:rPr lang="en-US" baseline="-25000" dirty="0">
                <a:latin typeface="+mj-lt"/>
              </a:rPr>
              <a:t>a</a:t>
            </a:r>
            <a:r>
              <a:rPr lang="en-US" dirty="0">
                <a:latin typeface="+mj-lt"/>
              </a:rPr>
              <a:t>: The percentage of the population of Texas under the age of 5 is NOT 7%.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j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j-lt"/>
              </a:rPr>
              <a:t>H</a:t>
            </a:r>
            <a:r>
              <a:rPr lang="en-US" baseline="-25000" dirty="0">
                <a:latin typeface="+mj-lt"/>
              </a:rPr>
              <a:t>0</a:t>
            </a:r>
            <a:r>
              <a:rPr lang="en-US" dirty="0">
                <a:latin typeface="+mj-lt"/>
              </a:rPr>
              <a:t>: 7% of the population of Texas is under the age of 5. H</a:t>
            </a:r>
            <a:r>
              <a:rPr lang="en-US" baseline="-25000" dirty="0">
                <a:latin typeface="+mj-lt"/>
              </a:rPr>
              <a:t>a</a:t>
            </a:r>
            <a:r>
              <a:rPr lang="en-US" dirty="0">
                <a:latin typeface="+mj-lt"/>
              </a:rPr>
              <a:t>: The percentage of the population of Texas under the age of 5 is GREATER THAN 7%.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j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j-lt"/>
              </a:rPr>
              <a:t>H</a:t>
            </a:r>
            <a:r>
              <a:rPr lang="en-US" baseline="-25000" dirty="0">
                <a:latin typeface="+mj-lt"/>
              </a:rPr>
              <a:t>0</a:t>
            </a:r>
            <a:r>
              <a:rPr lang="en-US" dirty="0">
                <a:latin typeface="+mj-lt"/>
              </a:rPr>
              <a:t>: 6.5% of the population of Texas is under the age of 5. H</a:t>
            </a:r>
            <a:r>
              <a:rPr lang="en-US" baseline="-25000" dirty="0">
                <a:latin typeface="+mj-lt"/>
              </a:rPr>
              <a:t>a</a:t>
            </a:r>
            <a:r>
              <a:rPr lang="en-US" dirty="0">
                <a:latin typeface="+mj-lt"/>
              </a:rPr>
              <a:t>: The percentage of the population of Texas under the age of 5 is NOT 6.5%.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j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dirty="0">
                <a:latin typeface="+mj-lt"/>
              </a:rPr>
              <a:t>H</a:t>
            </a:r>
            <a:r>
              <a:rPr lang="en-US" baseline="-25000" dirty="0">
                <a:latin typeface="+mj-lt"/>
              </a:rPr>
              <a:t>0</a:t>
            </a:r>
            <a:r>
              <a:rPr lang="en-US" dirty="0">
                <a:latin typeface="+mj-lt"/>
              </a:rPr>
              <a:t>: 6.5% of the population of Texas is under the age of 5. H</a:t>
            </a:r>
            <a:r>
              <a:rPr lang="en-US" baseline="-25000" dirty="0">
                <a:latin typeface="+mj-lt"/>
              </a:rPr>
              <a:t>a</a:t>
            </a:r>
            <a:r>
              <a:rPr lang="en-US" dirty="0">
                <a:latin typeface="+mj-lt"/>
              </a:rPr>
              <a:t>: The percentage of the population of Texas under the age of 5 is GREATER THAN 6.5%.</a:t>
            </a:r>
          </a:p>
          <a:p>
            <a:pPr marL="342900" indent="-342900">
              <a:buClr>
                <a:schemeClr val="accent2"/>
              </a:buClr>
              <a:buFont typeface="+mj-lt"/>
              <a:buAutoNum type="alphaUcPeriod"/>
              <a:defRPr/>
            </a:pPr>
            <a:endParaRPr lang="en-US" dirty="0">
              <a:latin typeface="+mj-lt"/>
            </a:endParaRPr>
          </a:p>
          <a:p>
            <a:pPr marL="342900" indent="-342900">
              <a:buFont typeface="+mj-lt"/>
              <a:buAutoNum type="alphaUcPeriod"/>
              <a:defRPr/>
            </a:pPr>
            <a:endParaRPr lang="en-US" dirty="0">
              <a:latin typeface="+mj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DC97CA6-5C38-4651-97E2-8D97F42DAA17}"/>
              </a:ext>
            </a:extLst>
          </p:cNvPr>
          <p:cNvSpPr/>
          <p:nvPr/>
        </p:nvSpPr>
        <p:spPr>
          <a:xfrm>
            <a:off x="1177220" y="4141198"/>
            <a:ext cx="3844925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en-US" sz="2400" dirty="0">
                <a:solidFill>
                  <a:schemeClr val="bg2"/>
                </a:solidFill>
                <a:latin typeface="+mj-lt"/>
              </a:rPr>
              <a:t>What are the null and alternative hypotheses for a TWO-SIDED test?</a:t>
            </a:r>
            <a:endParaRPr lang="en-US" sz="2400" dirty="0">
              <a:solidFill>
                <a:schemeClr val="bg2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11923C08-9523-ADFB-1DE1-BF42F2F92B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85800"/>
            <a:ext cx="8605838" cy="1143000"/>
          </a:xfrm>
        </p:spPr>
        <p:txBody>
          <a:bodyPr/>
          <a:lstStyle/>
          <a:p>
            <a:pPr algn="l"/>
            <a:r>
              <a:rPr lang="en-US" altLang="en-US" sz="2400" dirty="0">
                <a:ea typeface="ＭＳ Ｐゴシック" panose="020B0600070205080204" pitchFamily="34" charset="-128"/>
              </a:rPr>
              <a:t>Say that 6.5% of the U.S. population is under the age of 5. In a random sample from the residents of Texas, 7% of people were children under 5.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1D5B00A-3874-4E22-8CDB-829587314AA0}"/>
              </a:ext>
            </a:extLst>
          </p:cNvPr>
          <p:cNvSpPr/>
          <p:nvPr/>
        </p:nvSpPr>
        <p:spPr>
          <a:xfrm>
            <a:off x="2133600" y="3673702"/>
            <a:ext cx="1524000" cy="7159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AFCB672-69CE-4663-A0E3-0E0C0617D152}"/>
              </a:ext>
            </a:extLst>
          </p:cNvPr>
          <p:cNvSpPr txBox="1"/>
          <p:nvPr/>
        </p:nvSpPr>
        <p:spPr>
          <a:xfrm>
            <a:off x="2286000" y="3706359"/>
            <a:ext cx="1676400" cy="12442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lnSpc>
                <a:spcPts val="3838"/>
              </a:lnSpc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Yes</a:t>
            </a:r>
          </a:p>
          <a:p>
            <a:pPr marL="457200" indent="-457200">
              <a:lnSpc>
                <a:spcPts val="3838"/>
              </a:lnSpc>
              <a:spcAft>
                <a:spcPts val="1800"/>
              </a:spcAft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48376E40-DA41-426C-928F-7504F45844F7}"/>
              </a:ext>
            </a:extLst>
          </p:cNvPr>
          <p:cNvSpPr/>
          <p:nvPr/>
        </p:nvSpPr>
        <p:spPr>
          <a:xfrm>
            <a:off x="1981200" y="2476274"/>
            <a:ext cx="79962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Is the z-score that you would calculate for the hypothesis test the same for a one-tailed test and a two-tailed test?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7BE41F1E-BD6A-A6D0-CD6B-5F92E8FDBBF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85800"/>
            <a:ext cx="8605838" cy="1143000"/>
          </a:xfrm>
        </p:spPr>
        <p:txBody>
          <a:bodyPr/>
          <a:lstStyle/>
          <a:p>
            <a:pPr algn="l"/>
            <a:r>
              <a:rPr lang="en-US" altLang="en-US" sz="2400" dirty="0">
                <a:ea typeface="ＭＳ Ｐゴシック" panose="020B0600070205080204" pitchFamily="34" charset="-128"/>
              </a:rPr>
              <a:t>Say that 6.5% of the U.S. population is under the age of 5. In a random sample from the residents of Texas, 7% of people were children under 5.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3800445-20E9-4F1D-BD57-7FD1BC33AF4E}"/>
              </a:ext>
            </a:extLst>
          </p:cNvPr>
          <p:cNvSpPr/>
          <p:nvPr/>
        </p:nvSpPr>
        <p:spPr>
          <a:xfrm>
            <a:off x="2130538" y="5257801"/>
            <a:ext cx="6477000" cy="7159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3C41B3-CA06-4F50-AF5E-307292293244}"/>
              </a:ext>
            </a:extLst>
          </p:cNvPr>
          <p:cNvSpPr txBox="1"/>
          <p:nvPr/>
        </p:nvSpPr>
        <p:spPr>
          <a:xfrm>
            <a:off x="2892538" y="3200400"/>
            <a:ext cx="5715000" cy="34163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2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7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5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There is not enough information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342900" indent="-342900"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EE9A85E7-48B6-46EB-9CD2-DFD296FA6158}"/>
              </a:ext>
            </a:extLst>
          </p:cNvPr>
          <p:cNvSpPr/>
          <p:nvPr/>
        </p:nvSpPr>
        <p:spPr>
          <a:xfrm>
            <a:off x="2097881" y="2438400"/>
            <a:ext cx="79962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What is the standard error for this hypothesis test?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AB3A74EA-C0D5-A3B9-EACE-C45315ECF8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47800" y="685800"/>
            <a:ext cx="8682038" cy="1143000"/>
          </a:xfrm>
        </p:spPr>
        <p:txBody>
          <a:bodyPr/>
          <a:lstStyle/>
          <a:p>
            <a:pPr algn="l"/>
            <a:r>
              <a:rPr lang="en-US" altLang="en-US" sz="2400" dirty="0">
                <a:ea typeface="ＭＳ Ｐゴシック" panose="020B0600070205080204" pitchFamily="34" charset="-128"/>
              </a:rPr>
              <a:t>Say that 6.5% of the U.S. population is under the age of 5. In a random sample of </a:t>
            </a:r>
            <a:r>
              <a:rPr lang="en-US" altLang="en-US" sz="2400" u="sng" dirty="0">
                <a:ea typeface="ＭＳ Ｐゴシック" panose="020B0600070205080204" pitchFamily="34" charset="-128"/>
              </a:rPr>
              <a:t>500 </a:t>
            </a:r>
            <a:r>
              <a:rPr lang="en-US" altLang="en-US" sz="2400" dirty="0">
                <a:ea typeface="ＭＳ Ｐゴシック" panose="020B0600070205080204" pitchFamily="34" charset="-128"/>
              </a:rPr>
              <a:t>residents of Texas, 7% of people were children under 5.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84A773C-714F-40CB-980D-78E8AFF97603}"/>
              </a:ext>
            </a:extLst>
          </p:cNvPr>
          <p:cNvSpPr/>
          <p:nvPr/>
        </p:nvSpPr>
        <p:spPr>
          <a:xfrm>
            <a:off x="3124200" y="4495801"/>
            <a:ext cx="1600200" cy="7159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C05E3C0-173A-45B9-9451-E75C70B8F1B1}"/>
              </a:ext>
            </a:extLst>
          </p:cNvPr>
          <p:cNvSpPr txBox="1"/>
          <p:nvPr/>
        </p:nvSpPr>
        <p:spPr>
          <a:xfrm>
            <a:off x="3352800" y="3200400"/>
            <a:ext cx="5181600" cy="378565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.02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1.11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.01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r>
              <a:rPr lang="en-US" sz="2400" dirty="0">
                <a:latin typeface="+mn-lt"/>
              </a:rPr>
              <a:t>There is not enough information</a:t>
            </a:r>
          </a:p>
          <a:p>
            <a:pPr marL="457200" indent="-457200">
              <a:buClr>
                <a:schemeClr val="accent2"/>
              </a:buClr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342900" indent="-342900"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0E2A9F0-AFF8-4A20-B7B5-A97E6B8A4D51}"/>
              </a:ext>
            </a:extLst>
          </p:cNvPr>
          <p:cNvSpPr/>
          <p:nvPr/>
        </p:nvSpPr>
        <p:spPr>
          <a:xfrm>
            <a:off x="1945481" y="2515919"/>
            <a:ext cx="79962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What is the standard error for this hypothesis test?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16DA037D-CB2F-0CE9-E6F7-2553C0574B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85800"/>
            <a:ext cx="8605838" cy="1143000"/>
          </a:xfrm>
        </p:spPr>
        <p:txBody>
          <a:bodyPr/>
          <a:lstStyle/>
          <a:p>
            <a:pPr algn="l"/>
            <a:r>
              <a:rPr lang="en-US" altLang="en-US" sz="2400" dirty="0">
                <a:ea typeface="ＭＳ Ｐゴシック" panose="020B0600070205080204" pitchFamily="34" charset="-128"/>
              </a:rPr>
              <a:t>Say that 6.5% of the U.S. population is under the age of 5. In a random sample of </a:t>
            </a:r>
            <a:r>
              <a:rPr lang="en-US" altLang="en-US" sz="2400" u="sng" dirty="0">
                <a:ea typeface="ＭＳ Ｐゴシック" panose="020B0600070205080204" pitchFamily="34" charset="-128"/>
              </a:rPr>
              <a:t>500 </a:t>
            </a:r>
            <a:r>
              <a:rPr lang="en-US" altLang="en-US" sz="2400" dirty="0">
                <a:ea typeface="ＭＳ Ｐゴシック" panose="020B0600070205080204" pitchFamily="34" charset="-128"/>
              </a:rPr>
              <a:t>residents of Texas, 7% of people were children under 5.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A1C7AA06-8710-406E-913F-3E2450D589F7}"/>
              </a:ext>
            </a:extLst>
          </p:cNvPr>
          <p:cNvSpPr/>
          <p:nvPr/>
        </p:nvSpPr>
        <p:spPr>
          <a:xfrm>
            <a:off x="3124200" y="5334001"/>
            <a:ext cx="1600200" cy="7159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DB66B8-5C4A-4770-BE7A-0A473E679F24}"/>
              </a:ext>
            </a:extLst>
          </p:cNvPr>
          <p:cNvSpPr txBox="1"/>
          <p:nvPr/>
        </p:nvSpPr>
        <p:spPr>
          <a:xfrm>
            <a:off x="3352800" y="3200400"/>
            <a:ext cx="5181600" cy="3416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.015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1.5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.01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.50</a:t>
            </a:r>
          </a:p>
          <a:p>
            <a:pPr>
              <a:defRPr/>
            </a:pPr>
            <a:endParaRPr lang="en-US" sz="2400" dirty="0">
              <a:latin typeface="+mn-lt"/>
            </a:endParaRPr>
          </a:p>
          <a:p>
            <a:pPr marL="342900" indent="-342900"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BB01089D-68D6-4E89-91DE-F67ABF60355A}"/>
              </a:ext>
            </a:extLst>
          </p:cNvPr>
          <p:cNvSpPr/>
          <p:nvPr/>
        </p:nvSpPr>
        <p:spPr>
          <a:xfrm>
            <a:off x="2097881" y="2514600"/>
            <a:ext cx="7996238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What is the z-score for this hypothesis test?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7A25B706-2499-A032-B948-4F6451214F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85800"/>
            <a:ext cx="8605838" cy="1143000"/>
          </a:xfrm>
        </p:spPr>
        <p:txBody>
          <a:bodyPr/>
          <a:lstStyle/>
          <a:p>
            <a:pPr algn="l"/>
            <a:r>
              <a:rPr lang="en-US" altLang="en-US" sz="2400" dirty="0">
                <a:ea typeface="ＭＳ Ｐゴシック" panose="020B0600070205080204" pitchFamily="34" charset="-128"/>
              </a:rPr>
              <a:t>Say that 6.5% of the U.S. population is under the age of 5. In a random sample of </a:t>
            </a:r>
            <a:r>
              <a:rPr lang="en-US" altLang="en-US" sz="2400" u="sng" dirty="0">
                <a:ea typeface="ＭＳ Ｐゴシック" panose="020B0600070205080204" pitchFamily="34" charset="-128"/>
              </a:rPr>
              <a:t>500 </a:t>
            </a:r>
            <a:r>
              <a:rPr lang="en-US" altLang="en-US" sz="2400" dirty="0">
                <a:ea typeface="ＭＳ Ｐゴシック" panose="020B0600070205080204" pitchFamily="34" charset="-128"/>
              </a:rPr>
              <a:t>residents of Texas, 7% of people were children under 5. 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29AE317-1481-415E-A0D6-1FA085E01CD6}"/>
              </a:ext>
            </a:extLst>
          </p:cNvPr>
          <p:cNvSpPr/>
          <p:nvPr/>
        </p:nvSpPr>
        <p:spPr>
          <a:xfrm>
            <a:off x="2402681" y="3697189"/>
            <a:ext cx="1600200" cy="7159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7FC728B-962E-40FB-BF84-B505DCE9CE52}"/>
              </a:ext>
            </a:extLst>
          </p:cNvPr>
          <p:cNvSpPr txBox="1"/>
          <p:nvPr/>
        </p:nvSpPr>
        <p:spPr>
          <a:xfrm>
            <a:off x="2667000" y="3863876"/>
            <a:ext cx="5181600" cy="230832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Yes</a:t>
            </a: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457200" indent="-457200">
              <a:buClr>
                <a:schemeClr val="accent2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Not enough information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0D4A0713-0236-4F41-8943-BD8AA051C5FB}"/>
              </a:ext>
            </a:extLst>
          </p:cNvPr>
          <p:cNvSpPr/>
          <p:nvPr/>
        </p:nvSpPr>
        <p:spPr>
          <a:xfrm>
            <a:off x="2097881" y="2454276"/>
            <a:ext cx="7996238" cy="70802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en-US" altLang="en-US" sz="2000" b="1" dirty="0">
                <a:latin typeface="+mj-lt"/>
              </a:rPr>
              <a:t>Can we conclude that the population of Texas has a larger proportion of people under the age of 5 than the United States as a whole?</a:t>
            </a:r>
            <a:endParaRPr lang="en-US" sz="20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678</TotalTime>
  <Words>985</Words>
  <Application>Microsoft Office PowerPoint</Application>
  <PresentationFormat>Widescreen</PresentationFormat>
  <Paragraphs>113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24" baseType="lpstr">
      <vt:lpstr>ＭＳ Ｐゴシック</vt:lpstr>
      <vt:lpstr>Arial</vt:lpstr>
      <vt:lpstr>Calibri</vt:lpstr>
      <vt:lpstr>Century Gothic</vt:lpstr>
      <vt:lpstr>Wingdings 3</vt:lpstr>
      <vt:lpstr>Ion Boardroom</vt:lpstr>
      <vt:lpstr>Ion Boardroom</vt:lpstr>
      <vt:lpstr>Statistics for Social Understanding, Second Edition</vt:lpstr>
      <vt:lpstr>Chapter 9</vt:lpstr>
      <vt:lpstr>Say that 6.5% of the U.S. population is under the age of 5. In a random sample from the residents of Texas, 7% of people were children under 5. </vt:lpstr>
      <vt:lpstr>Say that 6.5% of the U.S. population is under the age of 5. In a random sample from the residents of Texas, 7% of people were children under 5. </vt:lpstr>
      <vt:lpstr>Say that 6.5% of the U.S. population is under the age of 5. In a random sample from the residents of Texas, 7% of people were children under 5. </vt:lpstr>
      <vt:lpstr>Say that 6.5% of the U.S. population is under the age of 5. In a random sample from the residents of Texas, 7% of people were children under 5. </vt:lpstr>
      <vt:lpstr>Say that 6.5% of the U.S. population is under the age of 5. In a random sample of 500 residents of Texas, 7% of people were children under 5. </vt:lpstr>
      <vt:lpstr>Say that 6.5% of the U.S. population is under the age of 5. In a random sample of 500 residents of Texas, 7% of people were children under 5. </vt:lpstr>
      <vt:lpstr>Say that 6.5% of the U.S. population is under the age of 5. In a random sample of 500 residents of Texas, 7% of people were children under 5. </vt:lpstr>
      <vt:lpstr>Consider the results of hypothetical one-sided hypothesis test: The p-value associated with the t-value 0.05.</vt:lpstr>
      <vt:lpstr>The p-value associated with the t-value in a two-sided hypothesis test is .05.</vt:lpstr>
      <vt:lpstr>The p-value associated with the t-value in a one-sided hypothesis test is .025.</vt:lpstr>
      <vt:lpstr>Does the figure show the hypotheses for a one-tailed or two-tailed test?</vt:lpstr>
      <vt:lpstr>Does the figure show the hypotheses for a one-tailed or two-tailed test?</vt:lpstr>
      <vt:lpstr>A researcher has rejected the null hypothesis, but the null hypothesis is actually true. What kind of error is this?</vt:lpstr>
      <vt:lpstr>A researcher has not rejected the null hypothesis, but the null hypothesis is false. What kind of error is this?</vt:lpstr>
      <vt:lpstr>A researcher wants to minimize the risk of committing a Type I error. How can she do this?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Emily Tyler</cp:lastModifiedBy>
  <cp:revision>118</cp:revision>
  <dcterms:created xsi:type="dcterms:W3CDTF">2012-02-08T19:26:01Z</dcterms:created>
  <dcterms:modified xsi:type="dcterms:W3CDTF">2024-07-22T16:39:17Z</dcterms:modified>
</cp:coreProperties>
</file>